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1" r:id="rId2"/>
    <p:sldId id="257" r:id="rId3"/>
    <p:sldId id="258" r:id="rId4"/>
    <p:sldId id="259" r:id="rId5"/>
    <p:sldId id="260"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42" autoAdjust="0"/>
  </p:normalViewPr>
  <p:slideViewPr>
    <p:cSldViewPr>
      <p:cViewPr>
        <p:scale>
          <a:sx n="50" d="100"/>
          <a:sy n="50" d="100"/>
        </p:scale>
        <p:origin x="-1956"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58048-1ACA-4198-A22A-40AA97E4B104}" type="datetimeFigureOut">
              <a:rPr lang="en-US" smtClean="0"/>
              <a:t>5/7/2021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420E-9C70-4805-8527-059685D25DB3}" type="slidenum">
              <a:rPr lang="en-US" smtClean="0"/>
              <a:t>‹#›</a:t>
            </a:fld>
            <a:endParaRPr lang="en-US"/>
          </a:p>
        </p:txBody>
      </p:sp>
    </p:spTree>
    <p:extLst>
      <p:ext uri="{BB962C8B-B14F-4D97-AF65-F5344CB8AC3E}">
        <p14:creationId xmlns:p14="http://schemas.microsoft.com/office/powerpoint/2010/main" val="250307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latin typeface="Times New Roman" pitchFamily="18" charset="0"/>
                <a:cs typeface="Times New Roman" pitchFamily="18" charset="0"/>
              </a:rPr>
              <a:t>According to </a:t>
            </a:r>
            <a:r>
              <a:rPr lang="en-US" dirty="0" err="1" smtClean="0">
                <a:latin typeface="Times New Roman" pitchFamily="18" charset="0"/>
                <a:cs typeface="Times New Roman" pitchFamily="18" charset="0"/>
              </a:rPr>
              <a:t>Agozino</a:t>
            </a:r>
            <a:r>
              <a:rPr lang="en-US" dirty="0" smtClean="0">
                <a:latin typeface="Times New Roman" pitchFamily="18" charset="0"/>
                <a:cs typeface="Times New Roman" pitchFamily="18" charset="0"/>
              </a:rPr>
              <a:t> (2018), unfortunately, not everyone who is punished is an offender. A review was done about the theory and philosophy and theory of punishment that revealed that punishment of someone innocent is considered a logical impossibility since punishment is conventionally interpreted to presuppose an offense.</a:t>
            </a:r>
          </a:p>
          <a:p>
            <a:pPr marL="171450" indent="-171450">
              <a:buFont typeface="Arial" pitchFamily="34" charset="0"/>
              <a:buChar char="•"/>
            </a:pPr>
            <a:r>
              <a:rPr lang="en-US" dirty="0" smtClean="0">
                <a:latin typeface="Times New Roman" pitchFamily="18" charset="0"/>
                <a:cs typeface="Times New Roman" pitchFamily="18" charset="0"/>
              </a:rPr>
              <a:t>This dissertation argues that the innocent are punished by mistake and by an intrinsic feature of the adversarial nature of criminal justice </a:t>
            </a:r>
            <a:r>
              <a:rPr lang="en-US" dirty="0" err="1" smtClean="0">
                <a:latin typeface="Times New Roman" pitchFamily="18" charset="0"/>
                <a:cs typeface="Times New Roman" pitchFamily="18" charset="0"/>
              </a:rPr>
              <a:t>Agozino</a:t>
            </a:r>
            <a:r>
              <a:rPr lang="en-US" dirty="0" smtClean="0">
                <a:latin typeface="Times New Roman" pitchFamily="18" charset="0"/>
                <a:cs typeface="Times New Roman" pitchFamily="18" charset="0"/>
              </a:rPr>
              <a:t> (, 2018). Criminal justice assumes formal equality between substantively unequal parties in class, race, and gender relations.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842E420E-9C70-4805-8527-059685D25DB3}" type="slidenum">
              <a:rPr lang="en-US" smtClean="0"/>
              <a:t>2</a:t>
            </a:fld>
            <a:endParaRPr lang="en-US"/>
          </a:p>
        </p:txBody>
      </p:sp>
    </p:spTree>
    <p:extLst>
      <p:ext uri="{BB962C8B-B14F-4D97-AF65-F5344CB8AC3E}">
        <p14:creationId xmlns:p14="http://schemas.microsoft.com/office/powerpoint/2010/main" val="407579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dirty="0" smtClean="0">
                <a:latin typeface="Times New Roman" pitchFamily="18" charset="0"/>
                <a:cs typeface="Times New Roman" pitchFamily="18" charset="0"/>
              </a:rPr>
              <a:t>The above picture shows a public dialogue that involved panelists, among them black ladies, which took place in June 2020 after the killing of George Floyd alongside countless other black people</a:t>
            </a:r>
          </a:p>
          <a:p>
            <a:pPr marL="171450" indent="-171450">
              <a:buFont typeface="Wingdings" pitchFamily="2" charset="2"/>
              <a:buChar char="Ø"/>
            </a:pPr>
            <a:r>
              <a:rPr lang="en-US" dirty="0" smtClean="0">
                <a:latin typeface="Times New Roman" pitchFamily="18" charset="0"/>
                <a:cs typeface="Times New Roman" pitchFamily="18" charset="0"/>
              </a:rPr>
              <a:t>Issues discussed include;</a:t>
            </a:r>
            <a:r>
              <a:rPr lang="en-US" baseline="0" dirty="0" smtClean="0">
                <a:latin typeface="Times New Roman" pitchFamily="18" charset="0"/>
                <a:cs typeface="Times New Roman" pitchFamily="18" charset="0"/>
              </a:rPr>
              <a:t> how the country got to the then-current status quo regarding the criminal justice system's treatment of Black women and women of color, </a:t>
            </a:r>
            <a:r>
              <a:rPr lang="en-US" dirty="0" smtClean="0">
                <a:latin typeface="Times New Roman" pitchFamily="18" charset="0"/>
                <a:cs typeface="Times New Roman" pitchFamily="18" charset="0"/>
              </a:rPr>
              <a:t>reasons why the voices and experiences of black women were ignored in criminal justice conversations, the moral and human costs of failing to listen to the voices of Black women in the country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842E420E-9C70-4805-8527-059685D25DB3}" type="slidenum">
              <a:rPr lang="en-US" smtClean="0"/>
              <a:t>3</a:t>
            </a:fld>
            <a:endParaRPr lang="en-US"/>
          </a:p>
        </p:txBody>
      </p:sp>
    </p:spTree>
    <p:extLst>
      <p:ext uri="{BB962C8B-B14F-4D97-AF65-F5344CB8AC3E}">
        <p14:creationId xmlns:p14="http://schemas.microsoft.com/office/powerpoint/2010/main" val="285465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dirty="0" smtClean="0">
                <a:latin typeface="Times New Roman" pitchFamily="18" charset="0"/>
                <a:cs typeface="Times New Roman" pitchFamily="18" charset="0"/>
              </a:rPr>
              <a:t>A black family of a lady and her children arrested and held at gunpoint by police officers who had wrongfully thought they were driving a stolen car. The most disturbing bit of the incident was that they were six-year-old and were handcuffed facing down.</a:t>
            </a:r>
          </a:p>
          <a:p>
            <a:pPr marL="171450" indent="-171450">
              <a:buFont typeface="Wingdings" pitchFamily="2" charset="2"/>
              <a:buChar char="Ø"/>
            </a:pPr>
            <a:r>
              <a:rPr lang="en-US" dirty="0" smtClean="0">
                <a:latin typeface="Times New Roman" pitchFamily="18" charset="0"/>
                <a:cs typeface="Times New Roman" pitchFamily="18" charset="0"/>
              </a:rPr>
              <a:t>A survey was carried out and gathered Informal interviews from 20 inmates who happened to be black and was all female. At the same time also an analysis was done about their background information. </a:t>
            </a:r>
            <a:r>
              <a:rPr lang="en-US" dirty="0" err="1" smtClean="0">
                <a:latin typeface="Times New Roman" pitchFamily="18" charset="0"/>
                <a:cs typeface="Times New Roman" pitchFamily="18" charset="0"/>
              </a:rPr>
              <a:t>Agozino</a:t>
            </a:r>
            <a:r>
              <a:rPr lang="en-US" dirty="0" smtClean="0">
                <a:latin typeface="Times New Roman" pitchFamily="18" charset="0"/>
                <a:cs typeface="Times New Roman" pitchFamily="18" charset="0"/>
              </a:rPr>
              <a:t> (2018) records that during this survey, they found out that black women do commit crimes. Still, unfortunately, racism has a significant influence on the extent to which black women are stopped, searched, cautioned, charged, prosecuted, held in custody, or taken to mental hospitals. Further efforts are needed to combat racism and discrimination despite all the extensive initiatives in government agencies and the criminal justice system.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842E420E-9C70-4805-8527-059685D25DB3}" type="slidenum">
              <a:rPr lang="en-US" smtClean="0"/>
              <a:t>4</a:t>
            </a:fld>
            <a:endParaRPr lang="en-US"/>
          </a:p>
        </p:txBody>
      </p:sp>
    </p:spTree>
    <p:extLst>
      <p:ext uri="{BB962C8B-B14F-4D97-AF65-F5344CB8AC3E}">
        <p14:creationId xmlns:p14="http://schemas.microsoft.com/office/powerpoint/2010/main" val="103073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ü"/>
            </a:pPr>
            <a:r>
              <a:rPr lang="en-US" dirty="0" smtClean="0">
                <a:latin typeface="Times New Roman" pitchFamily="18" charset="0"/>
                <a:cs typeface="Times New Roman" pitchFamily="18" charset="0"/>
              </a:rPr>
              <a:t>The image above is a picture used to tell Lisa Montgomery, who was executed on 13 January 2021 at a federal facility in Terre Haute, Indiana, United States.</a:t>
            </a:r>
          </a:p>
          <a:p>
            <a:pPr marL="171450" indent="-171450">
              <a:buFont typeface="Wingdings" pitchFamily="2" charset="2"/>
              <a:buChar char="ü"/>
            </a:pPr>
            <a:r>
              <a:rPr lang="en-US" dirty="0" smtClean="0">
                <a:latin typeface="Times New Roman" pitchFamily="18" charset="0"/>
                <a:cs typeface="Times New Roman" pitchFamily="18" charset="0"/>
              </a:rPr>
              <a:t>She was a victim of many vices, including incest, sexual assault, and abuse from her childhood life which went on into her adult life; the United States government executed her by lethal injection.</a:t>
            </a:r>
          </a:p>
          <a:p>
            <a:pPr marL="171450" indent="-171450">
              <a:buFont typeface="Wingdings" pitchFamily="2" charset="2"/>
              <a:buChar char="ü"/>
            </a:pPr>
            <a:r>
              <a:rPr lang="en-US" dirty="0" smtClean="0">
                <a:latin typeface="Times New Roman" pitchFamily="18" charset="0"/>
                <a:cs typeface="Times New Roman" pitchFamily="18" charset="0"/>
              </a:rPr>
              <a:t>All through Lisa Montgomery’s life, the United States Government had failed to protect her from the cumulative, severe child abuse and sexual violence she had gone through.</a:t>
            </a:r>
          </a:p>
          <a:p>
            <a:pPr marL="171450" indent="-171450">
              <a:buFont typeface="Wingdings" pitchFamily="2" charset="2"/>
              <a:buChar char="ü"/>
            </a:pPr>
            <a:r>
              <a:rPr lang="en-US" dirty="0" smtClean="0">
                <a:latin typeface="Times New Roman" pitchFamily="18" charset="0"/>
                <a:cs typeface="Times New Roman" pitchFamily="18" charset="0"/>
              </a:rPr>
              <a:t>her male attorneys appeared seemingly uninformed about how she endured the pain and agony of gender violence where she was unable to present a comprehensive picture of the decades of torture and abuse she went through to the jury in her 2007 capital trial when she was sentenced to death.</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842E420E-9C70-4805-8527-059685D25DB3}" type="slidenum">
              <a:rPr lang="en-US" smtClean="0"/>
              <a:t>5</a:t>
            </a:fld>
            <a:endParaRPr lang="en-US"/>
          </a:p>
        </p:txBody>
      </p:sp>
    </p:spTree>
    <p:extLst>
      <p:ext uri="{BB962C8B-B14F-4D97-AF65-F5344CB8AC3E}">
        <p14:creationId xmlns:p14="http://schemas.microsoft.com/office/powerpoint/2010/main" val="243955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dirty="0" smtClean="0">
                <a:latin typeface="Times New Roman" pitchFamily="18" charset="0"/>
                <a:cs typeface="Times New Roman" pitchFamily="18" charset="0"/>
              </a:rPr>
              <a:t>Increase the use of special prosecutors in police misconduct investigations</a:t>
            </a:r>
          </a:p>
          <a:p>
            <a:pPr marL="171450" indent="-171450">
              <a:buFont typeface="Wingdings" pitchFamily="2" charset="2"/>
              <a:buChar char="Ø"/>
            </a:pPr>
            <a:r>
              <a:rPr lang="en-US" dirty="0" smtClean="0">
                <a:latin typeface="Times New Roman" pitchFamily="18" charset="0"/>
                <a:cs typeface="Times New Roman" pitchFamily="18" charset="0"/>
              </a:rPr>
              <a:t>Enhance the collection of data on fatalities involving police</a:t>
            </a:r>
          </a:p>
          <a:p>
            <a:pPr marL="171450" indent="-171450">
              <a:buFont typeface="Wingdings" pitchFamily="2" charset="2"/>
              <a:buChar char="Ø"/>
            </a:pPr>
            <a:r>
              <a:rPr lang="en-US" dirty="0" smtClean="0">
                <a:latin typeface="Times New Roman" pitchFamily="18" charset="0"/>
                <a:cs typeface="Times New Roman" pitchFamily="18" charset="0"/>
              </a:rPr>
              <a:t>Implement implicit bias training for all federal law-enforcement officers and state and local police involved in federal task forces</a:t>
            </a:r>
          </a:p>
          <a:p>
            <a:pPr marL="171450" indent="-171450">
              <a:buFont typeface="Wingdings" pitchFamily="2" charset="2"/>
              <a:buChar char="Ø"/>
            </a:pPr>
            <a:r>
              <a:rPr lang="en-US" dirty="0" smtClean="0">
                <a:latin typeface="Times New Roman" pitchFamily="18" charset="0"/>
                <a:cs typeface="Times New Roman" pitchFamily="18" charset="0"/>
              </a:rPr>
              <a:t>Increase the federal government’s oversight of police conduct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842E420E-9C70-4805-8527-059685D25DB3}" type="slidenum">
              <a:rPr lang="en-US" smtClean="0"/>
              <a:t>6</a:t>
            </a:fld>
            <a:endParaRPr lang="en-US"/>
          </a:p>
        </p:txBody>
      </p:sp>
    </p:spTree>
    <p:extLst>
      <p:ext uri="{BB962C8B-B14F-4D97-AF65-F5344CB8AC3E}">
        <p14:creationId xmlns:p14="http://schemas.microsoft.com/office/powerpoint/2010/main" val="231721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dirty="0" smtClean="0">
                <a:latin typeface="Times New Roman" pitchFamily="18" charset="0"/>
                <a:cs typeface="Times New Roman" pitchFamily="18" charset="0"/>
              </a:rPr>
              <a:t>Young black girls from the lower economic class may find themselves in trouble. This is especially when they are involved in criminal behavior. This may be viewed as active resistance to victimization, as illustrated in the picture below.</a:t>
            </a:r>
          </a:p>
          <a:p>
            <a:pPr marL="171450" indent="-171450">
              <a:buFont typeface="Wingdings" pitchFamily="2" charset="2"/>
              <a:buChar char="Ø"/>
            </a:pPr>
            <a:r>
              <a:rPr lang="en-US" dirty="0" smtClean="0">
                <a:latin typeface="Times New Roman" pitchFamily="18" charset="0"/>
                <a:cs typeface="Times New Roman" pitchFamily="18" charset="0"/>
              </a:rPr>
              <a:t>Some of these characteristics may include running away from home, leaving school, or even stealing.</a:t>
            </a:r>
          </a:p>
          <a:p>
            <a:pPr marL="171450" indent="-171450">
              <a:buFont typeface="Wingdings" pitchFamily="2" charset="2"/>
              <a:buChar char="Ø"/>
            </a:pPr>
            <a:r>
              <a:rPr lang="en-US" dirty="0" smtClean="0">
                <a:latin typeface="Times New Roman" pitchFamily="18" charset="0"/>
                <a:cs typeface="Times New Roman" pitchFamily="18" charset="0"/>
              </a:rPr>
              <a:t>Generally, young girls who engage in such behavior normally find themselves in serious trouble, and they pay a tremendous price for resisting. Such a price is exacted upon them by the criminal justice system, sometimes in conjunction with their parents or even guardians.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842E420E-9C70-4805-8527-059685D25DB3}" type="slidenum">
              <a:rPr lang="en-US" smtClean="0"/>
              <a:t>7</a:t>
            </a:fld>
            <a:endParaRPr lang="en-US"/>
          </a:p>
        </p:txBody>
      </p:sp>
    </p:spTree>
    <p:extLst>
      <p:ext uri="{BB962C8B-B14F-4D97-AF65-F5344CB8AC3E}">
        <p14:creationId xmlns:p14="http://schemas.microsoft.com/office/powerpoint/2010/main" val="361253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420E-9C70-4805-8527-059685D25DB3}" type="slidenum">
              <a:rPr lang="en-US" smtClean="0"/>
              <a:t>8</a:t>
            </a:fld>
            <a:endParaRPr lang="en-US"/>
          </a:p>
        </p:txBody>
      </p:sp>
    </p:spTree>
    <p:extLst>
      <p:ext uri="{BB962C8B-B14F-4D97-AF65-F5344CB8AC3E}">
        <p14:creationId xmlns:p14="http://schemas.microsoft.com/office/powerpoint/2010/main" val="78814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341396-ACCB-47E1-8336-848FB323E720}"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DC98D-CB3E-4B34-9F4A-5E97B06DA6CB}" type="slidenum">
              <a:rPr lang="en-US" smtClean="0"/>
              <a:t>‹#›</a:t>
            </a:fld>
            <a:endParaRPr lang="en-US"/>
          </a:p>
        </p:txBody>
      </p:sp>
    </p:spTree>
    <p:extLst>
      <p:ext uri="{BB962C8B-B14F-4D97-AF65-F5344CB8AC3E}">
        <p14:creationId xmlns:p14="http://schemas.microsoft.com/office/powerpoint/2010/main" val="151580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41396-ACCB-47E1-8336-848FB323E720}"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DC98D-CB3E-4B34-9F4A-5E97B06DA6CB}" type="slidenum">
              <a:rPr lang="en-US" smtClean="0"/>
              <a:t>‹#›</a:t>
            </a:fld>
            <a:endParaRPr lang="en-US"/>
          </a:p>
        </p:txBody>
      </p:sp>
    </p:spTree>
    <p:extLst>
      <p:ext uri="{BB962C8B-B14F-4D97-AF65-F5344CB8AC3E}">
        <p14:creationId xmlns:p14="http://schemas.microsoft.com/office/powerpoint/2010/main" val="74604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41396-ACCB-47E1-8336-848FB323E720}"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DC98D-CB3E-4B34-9F4A-5E97B06DA6CB}" type="slidenum">
              <a:rPr lang="en-US" smtClean="0"/>
              <a:t>‹#›</a:t>
            </a:fld>
            <a:endParaRPr lang="en-US"/>
          </a:p>
        </p:txBody>
      </p:sp>
    </p:spTree>
    <p:extLst>
      <p:ext uri="{BB962C8B-B14F-4D97-AF65-F5344CB8AC3E}">
        <p14:creationId xmlns:p14="http://schemas.microsoft.com/office/powerpoint/2010/main" val="3418475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41396-ACCB-47E1-8336-848FB323E720}"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DC98D-CB3E-4B34-9F4A-5E97B06DA6CB}" type="slidenum">
              <a:rPr lang="en-US" smtClean="0"/>
              <a:t>‹#›</a:t>
            </a:fld>
            <a:endParaRPr lang="en-US"/>
          </a:p>
        </p:txBody>
      </p:sp>
    </p:spTree>
    <p:extLst>
      <p:ext uri="{BB962C8B-B14F-4D97-AF65-F5344CB8AC3E}">
        <p14:creationId xmlns:p14="http://schemas.microsoft.com/office/powerpoint/2010/main" val="349952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41396-ACCB-47E1-8336-848FB323E720}"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DC98D-CB3E-4B34-9F4A-5E97B06DA6CB}" type="slidenum">
              <a:rPr lang="en-US" smtClean="0"/>
              <a:t>‹#›</a:t>
            </a:fld>
            <a:endParaRPr lang="en-US"/>
          </a:p>
        </p:txBody>
      </p:sp>
    </p:spTree>
    <p:extLst>
      <p:ext uri="{BB962C8B-B14F-4D97-AF65-F5344CB8AC3E}">
        <p14:creationId xmlns:p14="http://schemas.microsoft.com/office/powerpoint/2010/main" val="339528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341396-ACCB-47E1-8336-848FB323E720}"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DC98D-CB3E-4B34-9F4A-5E97B06DA6CB}" type="slidenum">
              <a:rPr lang="en-US" smtClean="0"/>
              <a:t>‹#›</a:t>
            </a:fld>
            <a:endParaRPr lang="en-US"/>
          </a:p>
        </p:txBody>
      </p:sp>
    </p:spTree>
    <p:extLst>
      <p:ext uri="{BB962C8B-B14F-4D97-AF65-F5344CB8AC3E}">
        <p14:creationId xmlns:p14="http://schemas.microsoft.com/office/powerpoint/2010/main" val="370516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341396-ACCB-47E1-8336-848FB323E720}"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DC98D-CB3E-4B34-9F4A-5E97B06DA6CB}" type="slidenum">
              <a:rPr lang="en-US" smtClean="0"/>
              <a:t>‹#›</a:t>
            </a:fld>
            <a:endParaRPr lang="en-US"/>
          </a:p>
        </p:txBody>
      </p:sp>
    </p:spTree>
    <p:extLst>
      <p:ext uri="{BB962C8B-B14F-4D97-AF65-F5344CB8AC3E}">
        <p14:creationId xmlns:p14="http://schemas.microsoft.com/office/powerpoint/2010/main" val="224029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341396-ACCB-47E1-8336-848FB323E720}"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DC98D-CB3E-4B34-9F4A-5E97B06DA6CB}" type="slidenum">
              <a:rPr lang="en-US" smtClean="0"/>
              <a:t>‹#›</a:t>
            </a:fld>
            <a:endParaRPr lang="en-US"/>
          </a:p>
        </p:txBody>
      </p:sp>
    </p:spTree>
    <p:extLst>
      <p:ext uri="{BB962C8B-B14F-4D97-AF65-F5344CB8AC3E}">
        <p14:creationId xmlns:p14="http://schemas.microsoft.com/office/powerpoint/2010/main" val="102051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41396-ACCB-47E1-8336-848FB323E720}"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DC98D-CB3E-4B34-9F4A-5E97B06DA6CB}" type="slidenum">
              <a:rPr lang="en-US" smtClean="0"/>
              <a:t>‹#›</a:t>
            </a:fld>
            <a:endParaRPr lang="en-US"/>
          </a:p>
        </p:txBody>
      </p:sp>
    </p:spTree>
    <p:extLst>
      <p:ext uri="{BB962C8B-B14F-4D97-AF65-F5344CB8AC3E}">
        <p14:creationId xmlns:p14="http://schemas.microsoft.com/office/powerpoint/2010/main" val="68379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41396-ACCB-47E1-8336-848FB323E720}"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DC98D-CB3E-4B34-9F4A-5E97B06DA6CB}" type="slidenum">
              <a:rPr lang="en-US" smtClean="0"/>
              <a:t>‹#›</a:t>
            </a:fld>
            <a:endParaRPr lang="en-US"/>
          </a:p>
        </p:txBody>
      </p:sp>
    </p:spTree>
    <p:extLst>
      <p:ext uri="{BB962C8B-B14F-4D97-AF65-F5344CB8AC3E}">
        <p14:creationId xmlns:p14="http://schemas.microsoft.com/office/powerpoint/2010/main" val="421262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41396-ACCB-47E1-8336-848FB323E720}"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DC98D-CB3E-4B34-9F4A-5E97B06DA6CB}" type="slidenum">
              <a:rPr lang="en-US" smtClean="0"/>
              <a:t>‹#›</a:t>
            </a:fld>
            <a:endParaRPr lang="en-US"/>
          </a:p>
        </p:txBody>
      </p:sp>
    </p:spTree>
    <p:extLst>
      <p:ext uri="{BB962C8B-B14F-4D97-AF65-F5344CB8AC3E}">
        <p14:creationId xmlns:p14="http://schemas.microsoft.com/office/powerpoint/2010/main" val="424401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41396-ACCB-47E1-8336-848FB323E720}" type="datetimeFigureOut">
              <a:rPr lang="en-US" smtClean="0"/>
              <a:t>5/7/2021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DC98D-CB3E-4B34-9F4A-5E97B06DA6CB}" type="slidenum">
              <a:rPr lang="en-US" smtClean="0"/>
              <a:t>‹#›</a:t>
            </a:fld>
            <a:endParaRPr lang="en-US"/>
          </a:p>
        </p:txBody>
      </p:sp>
    </p:spTree>
    <p:extLst>
      <p:ext uri="{BB962C8B-B14F-4D97-AF65-F5344CB8AC3E}">
        <p14:creationId xmlns:p14="http://schemas.microsoft.com/office/powerpoint/2010/main" val="1156814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133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79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smtClean="0">
                <a:latin typeface="Times New Roman" pitchFamily="18" charset="0"/>
                <a:cs typeface="Times New Roman" pitchFamily="18" charset="0"/>
              </a:rPr>
              <a:t>Introduction </a:t>
            </a:r>
            <a:endParaRPr lang="en-US" sz="7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nSpc>
                <a:spcPct val="120000"/>
              </a:lnSpc>
            </a:pPr>
            <a:r>
              <a:rPr lang="en-US" dirty="0" smtClean="0">
                <a:latin typeface="Times New Roman" pitchFamily="18" charset="0"/>
                <a:cs typeface="Times New Roman" pitchFamily="18" charset="0"/>
              </a:rPr>
              <a:t>This is a study that is meant to show a clear illustration of how the criminal justice system has treated black women in society whenever they find themselves in the hands of law enforcers.</a:t>
            </a:r>
          </a:p>
          <a:p>
            <a:pPr>
              <a:lnSpc>
                <a:spcPct val="120000"/>
              </a:lnSpc>
            </a:pPr>
            <a:r>
              <a:rPr lang="en-US" dirty="0" smtClean="0">
                <a:latin typeface="Times New Roman" pitchFamily="18" charset="0"/>
                <a:cs typeface="Times New Roman" pitchFamily="18" charset="0"/>
              </a:rPr>
              <a:t>The theory and practice of how punishment is supposed to be practiced focus entirely on the punishment of the law offenders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8900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04800"/>
            <a:ext cx="8458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90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534400"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14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533401"/>
            <a:ext cx="8153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11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itchFamily="18" charset="0"/>
                <a:cs typeface="Times New Roman" pitchFamily="18" charset="0"/>
              </a:rPr>
              <a:t>How to Reform the Criminal Justice System and Improve Police-Community Relations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382000"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83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8077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32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Times New Roman" pitchFamily="18" charset="0"/>
                <a:cs typeface="Times New Roman" pitchFamily="18" charset="0"/>
              </a:rPr>
              <a:t>References </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err="1" smtClean="0">
                <a:latin typeface="Times New Roman" pitchFamily="18" charset="0"/>
                <a:cs typeface="Times New Roman" pitchFamily="18" charset="0"/>
              </a:rPr>
              <a:t>Agozino</a:t>
            </a:r>
            <a:r>
              <a:rPr lang="en-US" dirty="0" smtClean="0">
                <a:latin typeface="Times New Roman" pitchFamily="18" charset="0"/>
                <a:cs typeface="Times New Roman" pitchFamily="18" charset="0"/>
              </a:rPr>
              <a:t>, B. (2018). Black women and the criminal justice system: Towards the </a:t>
            </a:r>
            <a:r>
              <a:rPr lang="en-US" dirty="0" err="1" smtClean="0">
                <a:latin typeface="Times New Roman" pitchFamily="18" charset="0"/>
                <a:cs typeface="Times New Roman" pitchFamily="18" charset="0"/>
              </a:rPr>
              <a:t>decolonisation</a:t>
            </a:r>
            <a:r>
              <a:rPr lang="en-US" dirty="0" smtClean="0">
                <a:latin typeface="Times New Roman" pitchFamily="18" charset="0"/>
                <a:cs typeface="Times New Roman" pitchFamily="18" charset="0"/>
              </a:rPr>
              <a:t> of victimization. </a:t>
            </a:r>
            <a:r>
              <a:rPr lang="en-US" dirty="0" err="1" smtClean="0">
                <a:latin typeface="Times New Roman" pitchFamily="18" charset="0"/>
                <a:cs typeface="Times New Roman" pitchFamily="18" charset="0"/>
              </a:rPr>
              <a:t>Routledge</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Musto</a:t>
            </a:r>
            <a:r>
              <a:rPr lang="en-US" dirty="0" smtClean="0">
                <a:latin typeface="Times New Roman" pitchFamily="18" charset="0"/>
                <a:cs typeface="Times New Roman" pitchFamily="18" charset="0"/>
              </a:rPr>
              <a:t>, J. (2019). </a:t>
            </a:r>
            <a:r>
              <a:rPr lang="en-US" dirty="0" err="1" smtClean="0">
                <a:latin typeface="Times New Roman" pitchFamily="18" charset="0"/>
                <a:cs typeface="Times New Roman" pitchFamily="18" charset="0"/>
              </a:rPr>
              <a:t>Transing</a:t>
            </a:r>
            <a:r>
              <a:rPr lang="en-US" dirty="0" smtClean="0">
                <a:latin typeface="Times New Roman" pitchFamily="18" charset="0"/>
                <a:cs typeface="Times New Roman" pitchFamily="18" charset="0"/>
              </a:rPr>
              <a:t> critical criminology: A critical unsettling and transformative anti-</a:t>
            </a:r>
            <a:r>
              <a:rPr lang="en-US" dirty="0" err="1" smtClean="0">
                <a:latin typeface="Times New Roman" pitchFamily="18" charset="0"/>
                <a:cs typeface="Times New Roman" pitchFamily="18" charset="0"/>
              </a:rPr>
              <a:t>carceral</a:t>
            </a:r>
            <a:r>
              <a:rPr lang="en-US" dirty="0" smtClean="0">
                <a:latin typeface="Times New Roman" pitchFamily="18" charset="0"/>
                <a:cs typeface="Times New Roman" pitchFamily="18" charset="0"/>
              </a:rPr>
              <a:t> feminist reframing. Critical Criminology, 27(1), 37-54.</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07746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783</Words>
  <Application>Microsoft Office PowerPoint</Application>
  <PresentationFormat>On-screen Show (4:3)</PresentationFormat>
  <Paragraphs>31</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Introduction </vt:lpstr>
      <vt:lpstr>PowerPoint Presentation</vt:lpstr>
      <vt:lpstr>PowerPoint Presentation</vt:lpstr>
      <vt:lpstr>PowerPoint Presentation</vt:lpstr>
      <vt:lpstr>How to Reform the Criminal Justice System and Improve Police-Community Relations</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cp:revision>
  <dcterms:created xsi:type="dcterms:W3CDTF">2021-05-06T23:36:28Z</dcterms:created>
  <dcterms:modified xsi:type="dcterms:W3CDTF">2021-05-07T00:32:42Z</dcterms:modified>
</cp:coreProperties>
</file>